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63" r:id="rId4"/>
    <p:sldId id="264" r:id="rId5"/>
    <p:sldId id="273" r:id="rId6"/>
    <p:sldId id="258" r:id="rId7"/>
    <p:sldId id="267" r:id="rId8"/>
    <p:sldId id="260" r:id="rId9"/>
    <p:sldId id="269" r:id="rId10"/>
    <p:sldId id="276" r:id="rId11"/>
    <p:sldId id="303" r:id="rId12"/>
    <p:sldId id="271" r:id="rId13"/>
    <p:sldId id="272" r:id="rId14"/>
    <p:sldId id="274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300" r:id="rId36"/>
    <p:sldId id="301" r:id="rId37"/>
    <p:sldId id="302" r:id="rId38"/>
  </p:sldIdLst>
  <p:sldSz cx="18288000" cy="10287000"/>
  <p:notesSz cx="6858000" cy="9144000"/>
  <p:embeddedFontLst>
    <p:embeddedFont>
      <p:font typeface="Roboto" panose="020B0600000101010101" charset="0"/>
      <p:regular r:id="rId39"/>
    </p:embeddedFont>
    <p:embeddedFont>
      <p:font typeface="Roboto Light" panose="020B0600000101010101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Pretendard SemiBold" panose="020B0600000101010101" charset="-127"/>
      <p:bold r:id="rId45"/>
    </p:embeddedFont>
    <p:embeddedFont>
      <p:font typeface="Roboto Medium" panose="020B0600000101010101" charset="0"/>
      <p:bold r:id="rId46"/>
    </p:embeddedFont>
    <p:embeddedFont>
      <p:font typeface="Adobe 고딕 Std B" panose="020B0800000000000000" pitchFamily="34" charset="-127"/>
      <p:bold r:id="rId47"/>
    </p:embeddedFont>
    <p:embeddedFont>
      <p:font typeface="210 OmniGothic 040" panose="020B0600000101010101" charset="-127"/>
      <p:regular r:id="rId48"/>
    </p:embeddedFont>
    <p:embeddedFont>
      <p:font typeface="Bebas" panose="020B0600000101010101"/>
      <p:regular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Pretendard Medium" panose="020B0600000101010101" charset="-127"/>
      <p:bold r:id="rId54"/>
    </p:embeddedFont>
    <p:embeddedFont>
      <p:font typeface="Pretendard Regular" panose="020B0600000101010101" charset="-127"/>
      <p:regular r:id="rId55"/>
    </p:embeddedFont>
    <p:embeddedFont>
      <p:font typeface="210 OmniGothic 050" panose="020B0600000101010101" charset="-127"/>
      <p:regular r:id="rId56"/>
    </p:embeddedFont>
    <p:embeddedFont>
      <p:font typeface="Pretendard Bold" panose="020B0600000101010101" charset="-127"/>
      <p:bold r:id="rId57"/>
    </p:embeddedFont>
    <p:embeddedFont>
      <p:font typeface="210 OmniGothic 030" panose="020B0600000101010101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Montserrat Bold" panose="020B0600000101010101" charset="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048CCA-355F-48BA-94B8-B531EEB5A4C3}">
          <p14:sldIdLst>
            <p14:sldId id="256"/>
            <p14:sldId id="270"/>
            <p14:sldId id="263"/>
            <p14:sldId id="264"/>
            <p14:sldId id="273"/>
            <p14:sldId id="258"/>
            <p14:sldId id="267"/>
            <p14:sldId id="260"/>
            <p14:sldId id="269"/>
            <p14:sldId id="276"/>
            <p14:sldId id="303"/>
            <p14:sldId id="271"/>
            <p14:sldId id="272"/>
            <p14:sldId id="274"/>
            <p14:sldId id="278"/>
            <p14:sldId id="279"/>
            <p14:sldId id="280"/>
            <p14:sldId id="281"/>
            <p14:sldId id="284"/>
          </p14:sldIdLst>
        </p14:section>
        <p14:section name="코드설명" id="{7B4417AC-011A-4E14-9083-C8F3524FE59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298"/>
          </p14:sldIdLst>
        </p14:section>
        <p14:section name="코드 수정한 부분" id="{1D29B5EA-DFA4-4C02-9F81-5D08E33242E6}">
          <p14:sldIdLst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83E"/>
    <a:srgbClr val="E2D4D4"/>
    <a:srgbClr val="F1EDE5"/>
    <a:srgbClr val="A92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4622" autoAdjust="0"/>
  </p:normalViewPr>
  <p:slideViewPr>
    <p:cSldViewPr>
      <p:cViewPr varScale="1">
        <p:scale>
          <a:sx n="73" d="100"/>
          <a:sy n="73" d="100"/>
        </p:scale>
        <p:origin x="9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oleObject" Target="../embeddings/oleObject1.bin"/><Relationship Id="rId3" Type="http://schemas.openxmlformats.org/officeDocument/2006/relationships/image" Target="../media/image48.png"/><Relationship Id="rId21" Type="http://schemas.openxmlformats.org/officeDocument/2006/relationships/image" Target="../media/image53.wm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png"/><Relationship Id="rId20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52.wmf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1.png"/><Relationship Id="rId7" Type="http://schemas.openxmlformats.org/officeDocument/2006/relationships/image" Target="../media/image1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25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en-US" altLang="ko-KR" sz="1500" dirty="0" smtClean="0">
                <a:solidFill>
                  <a:srgbClr val="454545"/>
                </a:solidFill>
                <a:ea typeface="210 OmniGothic 030"/>
              </a:rPr>
              <a:t>~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050" y="484706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050" y="891106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03-2 . 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/>
              </a:rPr>
              <a:t>예약 및 결제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 dirty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/>
              </a:rPr>
              <a:t>관리자 유지보수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19179" y="2047020"/>
            <a:ext cx="8763000" cy="535475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6208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21"/>
          <p:cNvSpPr txBox="1"/>
          <p:nvPr/>
        </p:nvSpPr>
        <p:spPr>
          <a:xfrm flipH="1">
            <a:off x="0" y="3883810"/>
            <a:ext cx="18288000" cy="718145"/>
          </a:xfrm>
          <a:prstGeom prst="rect">
            <a:avLst/>
          </a:prstGeom>
          <a:solidFill>
            <a:srgbClr val="7A983E">
              <a:alpha val="47000"/>
            </a:srgb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									      Backend   Tech  stack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3" name="TextBox 21"/>
          <p:cNvSpPr txBox="1"/>
          <p:nvPr/>
        </p:nvSpPr>
        <p:spPr>
          <a:xfrm flipH="1">
            <a:off x="2057400" y="6230422"/>
            <a:ext cx="16230600" cy="7181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		Frontend   </a:t>
            </a:r>
            <a:r>
              <a:rPr lang="en-US" altLang="ko-KR" sz="24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Tech  stack</a:t>
            </a:r>
            <a:endParaRPr lang="en-US" altLang="ko-KR" sz="4444" b="1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510" t="11562" r="1860" b="4753"/>
          <a:stretch/>
        </p:blipFill>
        <p:spPr>
          <a:xfrm>
            <a:off x="12052815" y="6057330"/>
            <a:ext cx="5341286" cy="533400"/>
          </a:xfrm>
          <a:prstGeom prst="rect">
            <a:avLst/>
          </a:prstGeom>
        </p:spPr>
      </p:pic>
      <p:pic>
        <p:nvPicPr>
          <p:cNvPr id="2055" name="Picture 7" descr="Apache Tiles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08" y="3507128"/>
            <a:ext cx="1907192" cy="4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he Apache Software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04" y="1779345"/>
            <a:ext cx="2479046" cy="10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9" y="3486685"/>
            <a:ext cx="2054336" cy="51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690243" y="3442982"/>
            <a:ext cx="1608618" cy="522121"/>
            <a:chOff x="15716742" y="3425570"/>
            <a:chExt cx="2179967" cy="676160"/>
          </a:xfrm>
        </p:grpSpPr>
        <p:pic>
          <p:nvPicPr>
            <p:cNvPr id="2061" name="Picture 13" descr="Tomcat Hom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5483" y="3473259"/>
              <a:ext cx="881226" cy="62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5716742" y="3425570"/>
              <a:ext cx="13581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Open Sans"/>
                </a:rPr>
                <a:t>Apache Tomcat</a:t>
              </a:r>
              <a:r>
                <a:rPr lang="en-US" altLang="ko-KR" b="1" baseline="30000" dirty="0">
                  <a:solidFill>
                    <a:srgbClr val="000000"/>
                  </a:solidFill>
                  <a:latin typeface="Open Sans"/>
                </a:rPr>
                <a:t>®</a:t>
              </a:r>
              <a:endParaRPr lang="en-US" altLang="ko-KR" b="1" i="0" dirty="0">
                <a:solidFill>
                  <a:srgbClr val="000000"/>
                </a:solidFill>
                <a:effectLst/>
                <a:latin typeface="Open Sans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H="1">
            <a:off x="2420686" y="3110454"/>
            <a:ext cx="156507" cy="29172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49783" y="3028592"/>
            <a:ext cx="226852" cy="28911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097542" y="3166150"/>
            <a:ext cx="31447" cy="30664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t="6173" b="4740"/>
          <a:stretch/>
        </p:blipFill>
        <p:spPr>
          <a:xfrm>
            <a:off x="12713048" y="2887645"/>
            <a:ext cx="1990721" cy="990600"/>
          </a:xfrm>
          <a:prstGeom prst="rect">
            <a:avLst/>
          </a:prstGeom>
        </p:spPr>
      </p:pic>
      <p:pic>
        <p:nvPicPr>
          <p:cNvPr id="2067" name="Picture 19" descr="The MyBatis Blo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481" y="3233007"/>
            <a:ext cx="2702672" cy="6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UI 디자인 툴의 최종판 피그마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280" y="8535224"/>
            <a:ext cx="20574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What is GitHub.. GitHub is a platform for online… | by Sameer Hussain |  Mediu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820" y="8555599"/>
            <a:ext cx="2707528" cy="10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윈도우 Git 설치 - git | Using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02" y="8459707"/>
            <a:ext cx="2192363" cy="12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www.apache.org/foundation/images/aws-platinum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31" y="8738780"/>
            <a:ext cx="2137139" cy="9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우분투 리눅스] apt-get 느릴 때 카카오 서버 추가하기 : 네이버 블로그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61" y="8517992"/>
            <a:ext cx="1907421" cy="134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6"/>
          <a:srcRect l="5810" t="12121" r="5778" b="20985"/>
          <a:stretch/>
        </p:blipFill>
        <p:spPr>
          <a:xfrm>
            <a:off x="9995415" y="6065134"/>
            <a:ext cx="2057400" cy="5255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747" y="6033096"/>
            <a:ext cx="1734668" cy="557633"/>
          </a:xfrm>
          <a:prstGeom prst="rect">
            <a:avLst/>
          </a:prstGeom>
        </p:spPr>
      </p:pic>
      <p:grpSp>
        <p:nvGrpSpPr>
          <p:cNvPr id="2050" name="그룹 2049"/>
          <p:cNvGrpSpPr/>
          <p:nvPr/>
        </p:nvGrpSpPr>
        <p:grpSpPr>
          <a:xfrm>
            <a:off x="8036155" y="1611096"/>
            <a:ext cx="3792068" cy="2267149"/>
            <a:chOff x="8036155" y="1611096"/>
            <a:chExt cx="3792068" cy="2267149"/>
          </a:xfrm>
        </p:grpSpPr>
        <p:grpSp>
          <p:nvGrpSpPr>
            <p:cNvPr id="27" name="그룹 26"/>
            <p:cNvGrpSpPr/>
            <p:nvPr/>
          </p:nvGrpSpPr>
          <p:grpSpPr>
            <a:xfrm>
              <a:off x="8036155" y="1961653"/>
              <a:ext cx="3792068" cy="1916592"/>
              <a:chOff x="8238020" y="1495127"/>
              <a:chExt cx="4031836" cy="2037777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8238020" y="1495127"/>
                <a:ext cx="4031836" cy="993183"/>
                <a:chOff x="8611508" y="1937664"/>
                <a:chExt cx="4536551" cy="1177925"/>
              </a:xfrm>
            </p:grpSpPr>
            <p:graphicFrame>
              <p:nvGraphicFramePr>
                <p:cNvPr id="3" name="개체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6832982"/>
                    </p:ext>
                  </p:extLst>
                </p:nvPr>
              </p:nvGraphicFramePr>
              <p:xfrm>
                <a:off x="8611508" y="1937664"/>
                <a:ext cx="1177926" cy="11779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10" name="Image" r:id="rId18" imgW="2488680" imgH="2488680" progId="Photoshop.Image.19">
                        <p:embed/>
                      </p:oleObj>
                    </mc:Choice>
                    <mc:Fallback>
                      <p:oleObj name="Image" r:id="rId18" imgW="2488680" imgH="2488680" progId="Photoshop.Image.19">
                        <p:embed/>
                        <p:pic>
                          <p:nvPicPr>
                            <p:cNvPr id="35" name="개체 34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11508" y="1937664"/>
                              <a:ext cx="1177926" cy="1177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" name="개체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9546460"/>
                    </p:ext>
                  </p:extLst>
                </p:nvPr>
              </p:nvGraphicFramePr>
              <p:xfrm>
                <a:off x="10238964" y="2016871"/>
                <a:ext cx="2909095" cy="9921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11" name="Image" r:id="rId20" imgW="6107760" imgH="2082240" progId="Photoshop.Image.19">
                        <p:embed/>
                      </p:oleObj>
                    </mc:Choice>
                    <mc:Fallback>
                      <p:oleObj name="Image" r:id="rId20" imgW="6107760" imgH="2082240" progId="Photoshop.Image.19">
                        <p:embed/>
                        <p:pic>
                          <p:nvPicPr>
                            <p:cNvPr id="40" name="개체 39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38964" y="2016871"/>
                              <a:ext cx="2909095" cy="99213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2"/>
              <a:srcRect l="3761" t="13725" r="2252" b="17318"/>
              <a:stretch/>
            </p:blipFill>
            <p:spPr>
              <a:xfrm>
                <a:off x="8660292" y="3046795"/>
                <a:ext cx="3321738" cy="486109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8972518" y="1611096"/>
              <a:ext cx="735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75000"/>
                    </a:schemeClr>
                  </a:solidFill>
                </a:rPr>
                <a:t>STS 3</a:t>
              </a:r>
              <a:r>
                <a:rPr lang="en-US" altLang="ko-KR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366819" y="7897169"/>
            <a:ext cx="250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Deployment Stack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255652" y="7897169"/>
            <a:ext cx="2634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Collaboration Tools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1" name="TextBox 14"/>
          <p:cNvSpPr txBox="1"/>
          <p:nvPr/>
        </p:nvSpPr>
        <p:spPr>
          <a:xfrm>
            <a:off x="805543" y="43815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82" name="TextBox 15"/>
          <p:cNvSpPr txBox="1"/>
          <p:nvPr/>
        </p:nvSpPr>
        <p:spPr>
          <a:xfrm>
            <a:off x="805543" y="844550"/>
            <a:ext cx="2013857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03-3 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기술 스택</a:t>
            </a: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83" name="TextBox 16"/>
          <p:cNvSpPr txBox="1"/>
          <p:nvPr/>
        </p:nvSpPr>
        <p:spPr>
          <a:xfrm>
            <a:off x="14465178" y="43815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84" name="TextBox 17"/>
          <p:cNvSpPr txBox="1"/>
          <p:nvPr/>
        </p:nvSpPr>
        <p:spPr>
          <a:xfrm>
            <a:off x="8243220" y="457164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286115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01" y="1956844"/>
            <a:ext cx="4456788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78" y="2044700"/>
            <a:ext cx="3340608" cy="48768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3322"/>
            <a:ext cx="5232400" cy="3870907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210 OmniGothic 050"/>
              </a:rPr>
              <a:t>기본 프레임 데이터</a:t>
            </a:r>
            <a:endParaRPr lang="ko-KR" altLang="ko-KR" sz="28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893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1" y="2189930"/>
            <a:ext cx="7159975" cy="488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11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124200" y="8724900"/>
            <a:ext cx="1226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1, 2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차적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회의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 홈페이지 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위주로 우선적인 프레임 작업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04" y="2171700"/>
            <a:ext cx="3824974" cy="214456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396" y="2196858"/>
            <a:ext cx="4220704" cy="5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9" y="1741786"/>
            <a:ext cx="13810641" cy="63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895600" y="8724900"/>
            <a:ext cx="1242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최종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기능의 다양성을 위해 다양한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버튼 구현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및 메뉴와 이펙트를 생각해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재 작업함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137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288" y="2324099"/>
            <a:ext cx="6600081" cy="3821165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6"/>
            <a:ext cx="9817100" cy="5206037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61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 smtClean="0">
                <a:solidFill>
                  <a:srgbClr val="000000"/>
                </a:solidFill>
                <a:latin typeface="Cambria"/>
                <a:ea typeface="맑은 고딕"/>
              </a:rPr>
              <a:t>      		           2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791575" y="4051458"/>
            <a:ext cx="438150" cy="80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(Attribute)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Users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email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phone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gender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Restaurants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location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cuisine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contact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Reservations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Restaurants)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reservation_date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Payments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amount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payment_date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Notifications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notification_id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message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created_at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Admins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admin_id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22763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15240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9970" y="1943100"/>
            <a:ext cx="10991077" cy="64150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 간의 관계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(Relationship)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3432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887" y="1909354"/>
            <a:ext cx="10956925" cy="7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32968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27432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45974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3566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48900" y="28702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3650" y="281305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28600" y="342919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프로젝트 타임라인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73000" y="7212589"/>
            <a:ext cx="4699000" cy="2860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사용자와 관리자 기반의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작성</a:t>
            </a:r>
            <a:endParaRPr lang="en-US" altLang="ko-KR" sz="2000" dirty="0">
              <a:solidFill>
                <a:srgbClr val="252525"/>
              </a:solidFill>
              <a:ea typeface="Pretendard SemiBol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자료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</a:t>
            </a: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(DFD)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60500" y="7569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74300" y="47244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84836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2997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20800" y="4605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알고리즘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58850" y="6418839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SWOT</a:t>
            </a:r>
            <a:r>
              <a:rPr lang="ko-KR" altLang="en-US" sz="3200" b="1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39850" y="548883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유스케이스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다이어그램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2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6655882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6374389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0274300" y="6490782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13716000" y="8382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UI / UX 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902200"/>
            <a:ext cx="2908300" cy="254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8636000"/>
            <a:ext cx="2908300" cy="25400"/>
          </a:xfrm>
          <a:prstGeom prst="rect">
            <a:avLst/>
          </a:prstGeom>
        </p:spPr>
      </p:pic>
      <p:sp>
        <p:nvSpPr>
          <p:cNvPr id="48" name="TextBox 21"/>
          <p:cNvSpPr txBox="1"/>
          <p:nvPr/>
        </p:nvSpPr>
        <p:spPr>
          <a:xfrm>
            <a:off x="12950782" y="3863638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시장 조사 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벤치 </a:t>
            </a: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마킹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52400" y="-114300"/>
            <a:ext cx="18592800" cy="105918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4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</a:p>
          <a:p>
            <a:pPr>
              <a:defRPr/>
            </a:pPr>
            <a:r>
              <a:rPr lang="en-US" altLang="ko-KR" sz="1500"/>
              <a:t>					            const today = new Date();</a:t>
            </a:r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birthdateInput.value </a:t>
            </a:r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</a:p>
          <a:p>
            <a:pPr>
              <a:defRPr/>
            </a:pPr>
            <a:r>
              <a:rPr lang="en-US" altLang="ko-KR" sz="1500"/>
              <a:t>					            this.value = '';</a:t>
            </a:r>
          </a:p>
          <a:p>
            <a:pPr>
              <a:defRPr/>
            </a:pPr>
            <a:r>
              <a:rPr lang="en-US" altLang="ko-KR" sz="1500"/>
              <a:t>					        }</a:t>
            </a:r>
          </a:p>
        </p:txBody>
      </p:sp>
    </p:spTree>
    <p:extLst>
      <p:ext uri="{BB962C8B-B14F-4D97-AF65-F5344CB8AC3E}">
        <p14:creationId xmlns:p14="http://schemas.microsoft.com/office/powerpoint/2010/main" val="3709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</a:p>
        </p:txBody>
      </p:sp>
      <p:sp>
        <p:nvSpPr>
          <p:cNvPr id="6" name="타원 5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구부러진 연결선 6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1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1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7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9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&lt;script&gt;</a:t>
            </a:r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</a:p>
          <a:p>
            <a:pPr>
              <a:defRPr/>
            </a:pPr>
            <a:r>
              <a:rPr lang="en-US" altLang="en-US"/>
              <a:t>	dateInput.setAttribute('min', today);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</a:p>
          <a:p>
            <a:pPr>
              <a:defRPr/>
            </a:pPr>
            <a:r>
              <a:rPr lang="en-US" altLang="en-US"/>
              <a:t>		&lt;/c:when&gt;</a:t>
            </a:r>
          </a:p>
          <a:p>
            <a:pPr>
              <a:defRPr/>
            </a:pPr>
            <a:r>
              <a:rPr lang="en-US" altLang="en-US"/>
              <a:t>		&lt;c:otherwise&gt;</a:t>
            </a:r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</a:p>
          <a:p>
            <a:pPr>
              <a:defRPr/>
            </a:pPr>
            <a:r>
              <a:rPr lang="en-US" altLang="en-US"/>
              <a:t>					</a:t>
            </a:r>
          </a:p>
        </p:txBody>
      </p:sp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7849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849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팀 구성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0550" y="8772338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latin typeface="Pretendard Medium"/>
              </a:rPr>
              <a:t>PM, UI/UX </a:t>
            </a: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디자인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시각화 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사용자 관점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취약점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테스트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PPT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작업 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성능 테스트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버그 보고 및 재현</a:t>
            </a:r>
            <a:endParaRPr lang="en-US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처리 자동화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–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스프링 </a:t>
            </a:r>
            <a:r>
              <a:rPr lang="ko-KR" altLang="en-US" sz="1500" dirty="0" err="1" smtClean="0">
                <a:solidFill>
                  <a:srgbClr val="FDFDFD"/>
                </a:solidFill>
                <a:ea typeface="Pretendard Medium"/>
              </a:rPr>
              <a:t>시큐어리티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기술 스택 설정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  <a:ea typeface="Pretendard Medium"/>
              </a:rPr>
              <a:t>발표자 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900" y="4556141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6316445"/>
            <a:ext cx="2758918" cy="1693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799" y="1932622"/>
            <a:ext cx="82296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</a:t>
            </a:r>
            <a:r>
              <a:rPr lang="en-US" altLang="en-US" dirty="0" err="1"/>
              <a:t>지역</a:t>
            </a:r>
            <a:r>
              <a:rPr lang="en-US" altLang="en-US" dirty="0"/>
              <a:t> </a:t>
            </a:r>
            <a:r>
              <a:rPr lang="en-US" altLang="en-US" dirty="0" err="1" smtClean="0"/>
              <a:t>부가선택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sz="1600" dirty="0"/>
              <a:t>document</a:t>
            </a:r>
          </a:p>
          <a:p>
            <a:pPr>
              <a:defRPr/>
            </a:pPr>
            <a:r>
              <a:rPr lang="en-US" altLang="en-US" sz="1600" dirty="0"/>
              <a:t>	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('location')</a:t>
            </a:r>
          </a:p>
          <a:p>
            <a:pPr>
              <a:defRPr/>
            </a:pPr>
            <a:r>
              <a:rPr lang="en-US" altLang="en-US" sz="1600" dirty="0"/>
              <a:t>	.</a:t>
            </a:r>
            <a:r>
              <a:rPr lang="en-US" altLang="en-US" sz="1600" dirty="0" err="1"/>
              <a:t>addEventListener</a:t>
            </a:r>
            <a:r>
              <a:rPr lang="en-US" altLang="en-US" sz="1600" dirty="0"/>
              <a:t>(</a:t>
            </a:r>
          </a:p>
          <a:p>
            <a:pPr>
              <a:defRPr/>
            </a:pPr>
            <a:r>
              <a:rPr lang="en-US" altLang="en-US" sz="1600" dirty="0"/>
              <a:t>		'change',</a:t>
            </a:r>
          </a:p>
          <a:p>
            <a:pPr>
              <a:defRPr/>
            </a:pPr>
            <a:r>
              <a:rPr lang="en-US" altLang="en-US" sz="1600" dirty="0"/>
              <a:t>		function() {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var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subLocationSelect</a:t>
            </a:r>
            <a:r>
              <a:rPr lang="en-US" altLang="en-US" sz="1600" dirty="0"/>
              <a:t> = document</a:t>
            </a:r>
          </a:p>
          <a:p>
            <a:pPr>
              <a:defRPr/>
            </a:pPr>
            <a:r>
              <a:rPr lang="en-US" altLang="en-US" sz="1600" dirty="0"/>
              <a:t>					.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('sub-location-select');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"";</a:t>
            </a:r>
          </a:p>
          <a:p>
            <a:pPr>
              <a:defRPr/>
            </a:pPr>
            <a:r>
              <a:rPr lang="en-US" altLang="en-US" sz="1600" dirty="0"/>
              <a:t>			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seoul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gangnam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강남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hongdae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홍대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itaewon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이태원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gyeonggi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suwon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수원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bundang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분당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ilsan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일산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chungcheong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충청도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gangwon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강원도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jeolla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전라도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gyeongsang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경상도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jeju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제주도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</a:t>
            </a:r>
          </a:p>
          <a:p>
            <a:pPr>
              <a:defRPr/>
            </a:pPr>
            <a:r>
              <a:rPr lang="en-US" altLang="en-US" sz="1600" dirty="0"/>
              <a:t>		});</a:t>
            </a:r>
          </a:p>
        </p:txBody>
      </p:sp>
      <p:sp>
        <p:nvSpPr>
          <p:cNvPr id="8" name="TextBox 21"/>
          <p:cNvSpPr txBox="1"/>
          <p:nvPr/>
        </p:nvSpPr>
        <p:spPr>
          <a:xfrm flipH="1">
            <a:off x="2839233" y="19050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5182" y="2795837"/>
            <a:ext cx="3266954" cy="15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&lt;option value="more"&gt;</a:t>
            </a:r>
            <a:r>
              <a:rPr lang="en-US" altLang="en-US" dirty="0" err="1"/>
              <a:t>기타</a:t>
            </a:r>
            <a:r>
              <a:rPr lang="en-US" altLang="en-US" dirty="0"/>
              <a:t>&lt;/option&gt;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ko-KR" dirty="0"/>
              <a:t>&lt;</a:t>
            </a:r>
            <a:r>
              <a:rPr lang="en-US" altLang="en-US" dirty="0"/>
              <a:t>/select&gt; &lt;input type="text" id="custom-kids" name="custom-kids"</a:t>
            </a:r>
            <a:r>
              <a:rPr lang="ko-KR" altLang="en-US" dirty="0"/>
              <a:t> </a:t>
            </a:r>
            <a:r>
              <a:rPr lang="en-US" altLang="en-US" dirty="0"/>
              <a:t>placeholder="</a:t>
            </a:r>
            <a:r>
              <a:rPr lang="en-US" altLang="en-US" b="1" dirty="0" err="1"/>
              <a:t>추가</a:t>
            </a:r>
            <a:r>
              <a:rPr lang="en-US" altLang="en-US" b="1" dirty="0"/>
              <a:t> </a:t>
            </a:r>
            <a:r>
              <a:rPr lang="en-US" altLang="en-US" b="1" dirty="0" err="1"/>
              <a:t>인원</a:t>
            </a:r>
            <a:r>
              <a:rPr lang="en-US" altLang="en-US" b="1" dirty="0"/>
              <a:t> </a:t>
            </a:r>
            <a:r>
              <a:rPr lang="en-US" altLang="en-US" b="1" dirty="0" err="1"/>
              <a:t>입력</a:t>
            </a:r>
            <a:r>
              <a:rPr lang="en-US" altLang="en-US" dirty="0"/>
              <a:t>" style="display: none;"&gt;</a:t>
            </a:r>
          </a:p>
        </p:txBody>
      </p:sp>
      <p:sp>
        <p:nvSpPr>
          <p:cNvPr id="9" name="TextBox 21"/>
          <p:cNvSpPr txBox="1"/>
          <p:nvPr/>
        </p:nvSpPr>
        <p:spPr>
          <a:xfrm flipH="1">
            <a:off x="2819400" y="3510954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</a:p>
          <a:p>
            <a:pPr>
              <a:defRPr/>
            </a:pPr>
            <a:r>
              <a:rPr lang="en-US" altLang="en-US"/>
              <a:t>		function(e) {</a:t>
            </a:r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</a:p>
          <a:p>
            <a:pPr>
              <a:defRPr/>
            </a:pPr>
            <a:r>
              <a:rPr lang="en-US" altLang="en-US"/>
              <a:t>			let value = e.target.value;</a:t>
            </a:r>
          </a:p>
          <a:p>
            <a:pPr>
              <a:defRPr/>
            </a:pPr>
            <a:r>
              <a:rPr lang="en-US" altLang="en-US"/>
              <a:t>			if (value.endsWith('명')) {</a:t>
            </a:r>
          </a:p>
          <a:p>
            <a:pPr>
              <a:defRPr/>
            </a:pPr>
            <a:r>
              <a:rPr lang="en-US" altLang="en-US"/>
              <a:t>				value = value.slice(0, -1);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</a:p>
          <a:p>
            <a:pPr>
              <a:defRPr/>
            </a:pPr>
            <a:r>
              <a:rPr lang="en-US" altLang="en-US"/>
              <a:t>			value = value.replace(/\D/g, '');</a:t>
            </a:r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</a:p>
          <a:p>
            <a:pPr>
              <a:defRPr/>
            </a:pPr>
            <a:r>
              <a:rPr lang="en-US" altLang="en-US"/>
              <a:t>			if (value) {</a:t>
            </a:r>
          </a:p>
          <a:p>
            <a:pPr>
              <a:defRPr/>
            </a:pPr>
            <a:r>
              <a:rPr lang="en-US" altLang="en-US"/>
              <a:t>				e.target.value = value + '명';</a:t>
            </a:r>
          </a:p>
          <a:p>
            <a:pPr>
              <a:defRPr/>
            </a:pPr>
            <a:r>
              <a:rPr lang="en-US" altLang="en-US"/>
              <a:t>			} else {</a:t>
            </a:r>
          </a:p>
          <a:p>
            <a:pPr>
              <a:defRPr/>
            </a:pPr>
            <a:r>
              <a:rPr lang="en-US" altLang="en-US"/>
              <a:t>				e.target.value = '';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});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569" y="2753627"/>
            <a:ext cx="6588709" cy="9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1"/>
          <p:cNvSpPr txBox="1"/>
          <p:nvPr/>
        </p:nvSpPr>
        <p:spPr>
          <a:xfrm flipH="1">
            <a:off x="-12700" y="49911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143500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 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가능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ko-KR" altLang="en-US" dirty="0" smtClean="0"/>
              <a:t>팝업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추가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const</a:t>
            </a:r>
            <a:r>
              <a:rPr lang="en-US" altLang="en-US" dirty="0"/>
              <a:t> title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("div");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title.textContent</a:t>
            </a:r>
            <a:r>
              <a:rPr lang="en-US" altLang="en-US" dirty="0"/>
              <a:t> = " 🕑 "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(title);</a:t>
            </a:r>
          </a:p>
          <a:p>
            <a:pPr>
              <a:defRPr/>
            </a:pPr>
            <a:r>
              <a:rPr lang="en-US" altLang="en-US" dirty="0"/>
              <a:t>	</a:t>
            </a:r>
          </a:p>
          <a:p>
            <a:pPr>
              <a:defRPr/>
            </a:pPr>
            <a:r>
              <a:rPr lang="en-US" altLang="en-US" dirty="0"/>
              <a:t>	            //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en-US" altLang="en-US" dirty="0" err="1"/>
              <a:t>버튼</a:t>
            </a:r>
            <a:r>
              <a:rPr lang="en-US" altLang="en-US" dirty="0"/>
              <a:t> </a:t>
            </a:r>
            <a:r>
              <a:rPr lang="en-US" altLang="en-US" dirty="0" err="1"/>
              <a:t>생성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times.forEach</a:t>
            </a:r>
            <a:r>
              <a:rPr lang="en-US" altLang="en-US" dirty="0"/>
              <a:t>(time =&gt; {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const</a:t>
            </a:r>
            <a:r>
              <a:rPr lang="en-US" altLang="en-US" dirty="0"/>
              <a:t> button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button.textContent</a:t>
            </a:r>
            <a:r>
              <a:rPr lang="en-US" altLang="en-US" dirty="0"/>
              <a:t> = time;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button.classList.add</a:t>
            </a:r>
            <a:r>
              <a:rPr lang="en-US" altLang="en-US" dirty="0"/>
              <a:t>("time-button");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button.addEventListener</a:t>
            </a:r>
            <a:r>
              <a:rPr lang="en-US" altLang="en-US" dirty="0"/>
              <a:t>("click", function () {</a:t>
            </a:r>
          </a:p>
          <a:p>
            <a:pPr>
              <a:defRPr/>
            </a:pPr>
            <a:r>
              <a:rPr lang="en-US" altLang="en-US" dirty="0"/>
              <a:t>	                    alert(`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: ${time} </a:t>
            </a:r>
            <a:r>
              <a:rPr lang="en-US" altLang="en-US" dirty="0" err="1"/>
              <a:t>선택됨</a:t>
            </a:r>
            <a:r>
              <a:rPr lang="en-US" altLang="en-US" dirty="0"/>
              <a:t>!`);</a:t>
            </a:r>
          </a:p>
          <a:p>
            <a:pPr>
              <a:defRPr/>
            </a:pPr>
            <a:r>
              <a:rPr lang="en-US" altLang="en-US" dirty="0"/>
              <a:t>	                });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(button);</a:t>
            </a:r>
          </a:p>
          <a:p>
            <a:pPr>
              <a:defRPr/>
            </a:pPr>
            <a:r>
              <a:rPr lang="en-US" altLang="en-US" dirty="0"/>
              <a:t>	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16275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</a:p>
          <a:p>
            <a:pPr>
              <a:defRPr/>
            </a:pPr>
            <a:r>
              <a:rPr lang="ko-KR" altLang="en-US" b="0"/>
              <a:t>최근 예약한 가게리스트에서 </a:t>
            </a:r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</a:p>
        </p:txBody>
      </p:sp>
      <p:sp>
        <p:nvSpPr>
          <p:cNvPr id="7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사진 및 리뷰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-  SNS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추천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맛집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,  AI ,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리뷰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913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257300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   수정 해야 할 부분들이다</a:t>
            </a:r>
            <a:r>
              <a:rPr lang="en-US" altLang="ko-KR" dirty="0"/>
              <a:t>..!</a:t>
            </a:r>
            <a:r>
              <a:rPr lang="ko-KR" altLang="en-US" dirty="0"/>
              <a:t> 왼쪽 형식처럼 사진을 띄우려고 하는데 </a:t>
            </a:r>
          </a:p>
          <a:p>
            <a:pPr>
              <a:defRPr/>
            </a:pPr>
            <a:r>
              <a:rPr lang="ko-KR" altLang="en-US" dirty="0"/>
              <a:t>사진의 형식이 가게에 실제 들어간 데이터를 가져오려고 해서 </a:t>
            </a:r>
          </a:p>
          <a:p>
            <a:pPr>
              <a:defRPr/>
            </a:pPr>
            <a:r>
              <a:rPr lang="ko-KR" altLang="en-US" dirty="0"/>
              <a:t>데이터의 부재로 아직 뜨지않았다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 버튼을 누르면 바로 오픈 </a:t>
            </a:r>
            <a:r>
              <a:rPr lang="en-US" altLang="ko-KR" dirty="0"/>
              <a:t>API</a:t>
            </a:r>
            <a:r>
              <a:rPr lang="ko-KR" altLang="en-US" dirty="0"/>
              <a:t>로 해당 사이트에 접속해 맛집 관련 글을 </a:t>
            </a:r>
            <a:r>
              <a:rPr lang="ko-KR" altLang="en-US" dirty="0" smtClean="0"/>
              <a:t>검색해 보거나 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에도 즉흥적으로 </a:t>
            </a:r>
            <a:r>
              <a:rPr lang="ko-KR" altLang="en-US" dirty="0" smtClean="0"/>
              <a:t>사진 리뷰를 </a:t>
            </a:r>
            <a:r>
              <a:rPr lang="ko-KR" altLang="en-US" dirty="0"/>
              <a:t>남길 수 있도록 유도하였다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오류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수정 해야 했던 부분들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2741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8700"/>
            <a:ext cx="8857327" cy="5257800"/>
          </a:xfrm>
          <a:prstGeom prst="rect">
            <a:avLst/>
          </a:prstGeom>
        </p:spPr>
      </p:pic>
      <p:sp>
        <p:nvSpPr>
          <p:cNvPr id="3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CSS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문제로    예약 가능한  시간  버튼이  모두  떠  있었던   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에러 사항을 해결 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927543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7791" y="7045706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8541" y="8191500"/>
            <a:ext cx="2758918" cy="1693453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5354920" y="1485312"/>
            <a:ext cx="12952913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지역 부가 선택  수정 된 부분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467" y="1912209"/>
            <a:ext cx="3143689" cy="5534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68517" y="661330"/>
            <a:ext cx="3266954" cy="1587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648" y="2802964"/>
            <a:ext cx="5058481" cy="45059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4523384"/>
            <a:ext cx="665890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25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1005"/>
              </p:ext>
            </p:extLst>
          </p:nvPr>
        </p:nvGraphicFramePr>
        <p:xfrm>
          <a:off x="1066800" y="1752600"/>
          <a:ext cx="16078200" cy="7327837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  1.20 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1.21-  1.23 </a:t>
                      </a:r>
                      <a:endParaRPr lang="en-US" altLang="ko-KR" sz="1600" dirty="0" smtClean="0"/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1.24-  1.31 </a:t>
                      </a:r>
                    </a:p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kern="1200" dirty="0" smtClean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1.28-  2.11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2.11- 2.12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2.13- 2.16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38186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235333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920" y="4581044"/>
            <a:ext cx="23749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165" y="6593177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970" y="7268092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790306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3229" y="8591518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01- 1.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498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 dirty="0" smtClean="0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altLang="ko-KR" sz="1400" dirty="0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altLang="en-US" sz="1400" dirty="0" smtClean="0">
                <a:solidFill>
                  <a:srgbClr val="676767"/>
                </a:solidFill>
                <a:latin typeface="210 OmniGothic 040"/>
              </a:rPr>
              <a:t>세부사항</a:t>
            </a:r>
            <a:endParaRPr lang="ko-KR" sz="14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99293" y="9222795"/>
            <a:ext cx="2237014" cy="248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676767"/>
                </a:solidFill>
                <a:ea typeface="210 OmniGothic 040"/>
              </a:rPr>
              <a:t>최종 산출 결과 보고서 제출  </a:t>
            </a:r>
            <a:endParaRPr lang="ko-KR" sz="12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 기획 보고서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638220" y="3283928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요구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요구사항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5620" y="4644544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명세서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610600" y="5911849"/>
            <a:ext cx="2057400" cy="2068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데이터 수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13900" y="662682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서비스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문서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API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427570" y="7316202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 보고서  준비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430000" y="795386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통합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성능  보고서 제출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0529" y="863958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문서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제출  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수행 결과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0" y="5937250"/>
            <a:ext cx="3445329" cy="34709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853761" y="5963259"/>
            <a:ext cx="212320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83000"/>
              </a:lnSpc>
              <a:defRPr/>
            </a:pPr>
            <a:r>
              <a:rPr lang="en-US" altLang="ko-KR" sz="1600" b="1" dirty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b="1" dirty="0">
                <a:solidFill>
                  <a:srgbClr val="FDFDFD"/>
                </a:solidFill>
                <a:ea typeface="210 OmniGothic 040"/>
              </a:rPr>
              <a:t> </a:t>
            </a:r>
            <a:r>
              <a:rPr lang="en-US" altLang="ko-KR" sz="1200" b="1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데이터 수집 문서 </a:t>
            </a:r>
            <a:endParaRPr lang="en-US" altLang="ko-KR" sz="1200" dirty="0"/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238751"/>
            <a:ext cx="4152900" cy="31568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976508" y="5283200"/>
            <a:ext cx="4072492" cy="2231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데이터 베이스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사용자 인터페이스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err="1" smtClean="0">
                <a:solidFill>
                  <a:srgbClr val="FDFDFD"/>
                </a:solidFill>
                <a:ea typeface="210 OmniGothic 040"/>
              </a:rPr>
              <a:t>워크플로우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설계 문서  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7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8" y="6626819"/>
            <a:ext cx="1964291" cy="283857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>
            <a:off x="7958653" y="6655347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인프라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설계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1283" y="535051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9779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 데이터 확보 및 벤치마킹 기업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03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7905"/>
            <a:ext cx="2932215" cy="529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3"/>
          <p:cNvSpPr txBox="1"/>
          <p:nvPr/>
        </p:nvSpPr>
        <p:spPr>
          <a:xfrm>
            <a:off x="-31750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캐치테이블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en-US" altLang="ko-KR" sz="32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endParaRPr lang="en-US" altLang="ko-KR" sz="16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웹에서도 어플리케이션 화면 비율로 구현되어서 불편하지만 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테마 별 메뉴 구성과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시간예약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페이지 및 버튼이 사용자가 편리하게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1" y="2223996"/>
            <a:ext cx="2779896" cy="543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TextBox 13"/>
          <p:cNvSpPr txBox="1"/>
          <p:nvPr/>
        </p:nvSpPr>
        <p:spPr>
          <a:xfrm>
            <a:off x="839557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배달의 민족 </a:t>
            </a:r>
            <a:endParaRPr lang="en-US" altLang="ko-KR" sz="32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 기업용 서비스를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pc 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화면 구성에 맞게 구현 해놓아서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 하기에 편리하다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그러나 구성적인 요소가 예약 페이지 라기 보다는 기업용 선물하기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쿠폰 구매 형식의 메뉴구성으로 관리자 위주로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100" y="2002969"/>
            <a:ext cx="4394200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77" y="1194349"/>
            <a:ext cx="4334962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5356330"/>
            <a:ext cx="4546600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5" y="3958542"/>
            <a:ext cx="4491348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16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9726" y="5334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726" y="9398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04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765300" y="6781191"/>
            <a:ext cx="4603750" cy="1911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994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02-1.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05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75250" y="2083386"/>
            <a:ext cx="7931150" cy="549851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관리자 관계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210 OmniGothic 050"/>
              </a:rPr>
              <a:t>유스케이스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다이어그램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74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89000" y="922746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06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89000" y="516346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7432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743200"/>
            <a:ext cx="4699000" cy="556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36700" y="513715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A92C0C"/>
                </a:solidFill>
                <a:ea typeface="210 OmniGothic 050"/>
              </a:rPr>
              <a:t>사용자 흐름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86600" y="52578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관리자 흐름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6800" y="52578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확장기능</a:t>
            </a:r>
            <a:r>
              <a:rPr lang="en-US" altLang="ko-KR" sz="2100" dirty="0" smtClean="0">
                <a:solidFill>
                  <a:srgbClr val="A92C0C"/>
                </a:solidFill>
                <a:ea typeface="210 OmniGothic 050"/>
              </a:rPr>
              <a:t>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" y="5588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9652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5151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353535"/>
                </a:solidFill>
                <a:ea typeface="Pretendard Regular"/>
              </a:rPr>
              <a:t>원하는 날짜와 시간 입력</a:t>
            </a:r>
            <a:r>
              <a:rPr lang="en-US" altLang="ko-KR" sz="1500" b="0" i="0" u="none" strike="noStrike" dirty="0" smtClean="0">
                <a:solidFill>
                  <a:srgbClr val="353535"/>
                </a:solidFill>
                <a:ea typeface="Pretendard Regular"/>
              </a:rPr>
              <a:t>			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5300" y="69469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가능 여부 확인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3787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요청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-&gt;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완료 또는 실패 응답 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나의 예약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6675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테이블 정보 설정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70993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상태 확인 및 관리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75311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데이터 유지 및 최적화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유지 보수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보안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6675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자동 알림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시간 전에 사용자에게 알림 발송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70993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실시간 업데이트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관리자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 실시간 예약확인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75311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Ai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 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시간대의 혼잡도를 분석해 사용자에게 덜 혼잡한 시간 추천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71792" y="97155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07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29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3047999"/>
            <a:ext cx="1178071" cy="1178071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100"/>
            <a:ext cx="729892" cy="7298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450" y="3542229"/>
            <a:ext cx="749300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1775</Words>
  <Application>Microsoft Office PowerPoint</Application>
  <PresentationFormat>사용자 지정</PresentationFormat>
  <Paragraphs>476</Paragraphs>
  <Slides>37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60" baseType="lpstr">
      <vt:lpstr>Roboto</vt:lpstr>
      <vt:lpstr>Roboto Light</vt:lpstr>
      <vt:lpstr>Calibri</vt:lpstr>
      <vt:lpstr>Pretendard SemiBold</vt:lpstr>
      <vt:lpstr>Roboto Medium</vt:lpstr>
      <vt:lpstr>Adobe 고딕 Std B</vt:lpstr>
      <vt:lpstr>Wingdings</vt:lpstr>
      <vt:lpstr>210 OmniGothic 040</vt:lpstr>
      <vt:lpstr>Bebas</vt:lpstr>
      <vt:lpstr>Cambria</vt:lpstr>
      <vt:lpstr>Pretendard Medium</vt:lpstr>
      <vt:lpstr>Pretendard</vt:lpstr>
      <vt:lpstr>Pretendard Regular</vt:lpstr>
      <vt:lpstr>210 OmniGothic 050</vt:lpstr>
      <vt:lpstr>Pretendard Bold</vt:lpstr>
      <vt:lpstr>210 OmniGothic 030</vt:lpstr>
      <vt:lpstr>Arial</vt:lpstr>
      <vt:lpstr>Open Sans</vt:lpstr>
      <vt:lpstr>맑은 고딕</vt:lpstr>
      <vt:lpstr>Montserrat Bold</vt:lpstr>
      <vt:lpstr>한컴바탕</vt:lpstr>
      <vt:lpstr>Office Theme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58</cp:revision>
  <dcterms:created xsi:type="dcterms:W3CDTF">2006-08-16T00:00:00Z</dcterms:created>
  <dcterms:modified xsi:type="dcterms:W3CDTF">2025-02-17T08:57:01Z</dcterms:modified>
</cp:coreProperties>
</file>